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318" r:id="rId3"/>
    <p:sldId id="1581" r:id="rId4"/>
    <p:sldId id="1582" r:id="rId5"/>
    <p:sldId id="1583" r:id="rId6"/>
    <p:sldId id="1584" r:id="rId7"/>
    <p:sldId id="1586" r:id="rId8"/>
    <p:sldId id="346" r:id="rId9"/>
    <p:sldId id="379" r:id="rId10"/>
    <p:sldId id="377" r:id="rId11"/>
    <p:sldId id="388" r:id="rId12"/>
    <p:sldId id="330" r:id="rId13"/>
    <p:sldId id="1587" r:id="rId14"/>
    <p:sldId id="1585" r:id="rId15"/>
    <p:sldId id="1588" r:id="rId16"/>
    <p:sldId id="1589" r:id="rId17"/>
    <p:sldId id="3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76788" autoAdjust="0"/>
  </p:normalViewPr>
  <p:slideViewPr>
    <p:cSldViewPr snapToGrid="0">
      <p:cViewPr varScale="1">
        <p:scale>
          <a:sx n="42" d="100"/>
          <a:sy n="42" d="100"/>
        </p:scale>
        <p:origin x="102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3D6E1-3867-4012-A54A-E73AA63472A2}"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70E04-7DF7-469E-9D79-1B106FED65FC}" type="slidenum">
              <a:rPr lang="en-US" smtClean="0"/>
              <a:t>‹#›</a:t>
            </a:fld>
            <a:endParaRPr lang="en-US"/>
          </a:p>
        </p:txBody>
      </p:sp>
    </p:spTree>
    <p:extLst>
      <p:ext uri="{BB962C8B-B14F-4D97-AF65-F5344CB8AC3E}">
        <p14:creationId xmlns:p14="http://schemas.microsoft.com/office/powerpoint/2010/main" val="270294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r>
              <a:rPr lang="en-US" dirty="0"/>
              <a:t>Icebreakers on this slide:</a:t>
            </a:r>
          </a:p>
          <a:p>
            <a:pPr marL="285750" indent="-285750">
              <a:buFont typeface="Arial" panose="020B0604020202020204" pitchFamily="34" charset="0"/>
              <a:buChar char="•"/>
            </a:pPr>
            <a:r>
              <a:rPr lang="en-US" dirty="0"/>
              <a:t>Stand up/Sit down </a:t>
            </a:r>
          </a:p>
          <a:p>
            <a:pPr marL="285750" indent="-285750">
              <a:buFont typeface="Arial" panose="020B0604020202020204" pitchFamily="34" charset="0"/>
              <a:buChar char="•"/>
            </a:pPr>
            <a:r>
              <a:rPr lang="en-US" dirty="0"/>
              <a:t>Introduce your colleague</a:t>
            </a:r>
          </a:p>
          <a:p>
            <a:pPr marL="285750" indent="-285750">
              <a:buFont typeface="Arial" panose="020B0604020202020204" pitchFamily="34" charset="0"/>
              <a:buChar char="•"/>
            </a:pPr>
            <a:endParaRPr lang="en-US" dirty="0"/>
          </a:p>
          <a:p>
            <a:pPr marL="0" indent="0">
              <a:buFontTx/>
              <a:buNone/>
            </a:pPr>
            <a:r>
              <a:rPr lang="en-US" dirty="0"/>
              <a:t>After each table finishes introducing each other, then introduce the ADS Challenge team.</a:t>
            </a:r>
          </a:p>
        </p:txBody>
      </p:sp>
    </p:spTree>
    <p:extLst>
      <p:ext uri="{BB962C8B-B14F-4D97-AF65-F5344CB8AC3E}">
        <p14:creationId xmlns:p14="http://schemas.microsoft.com/office/powerpoint/2010/main" val="193370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14</a:t>
            </a:fld>
            <a:endParaRPr lang="en-US"/>
          </a:p>
        </p:txBody>
      </p:sp>
    </p:spTree>
    <p:extLst>
      <p:ext uri="{BB962C8B-B14F-4D97-AF65-F5344CB8AC3E}">
        <p14:creationId xmlns:p14="http://schemas.microsoft.com/office/powerpoint/2010/main" val="361058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15</a:t>
            </a:fld>
            <a:endParaRPr lang="en-US"/>
          </a:p>
        </p:txBody>
      </p:sp>
    </p:spTree>
    <p:extLst>
      <p:ext uri="{BB962C8B-B14F-4D97-AF65-F5344CB8AC3E}">
        <p14:creationId xmlns:p14="http://schemas.microsoft.com/office/powerpoint/2010/main" val="183185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 set of integrated cloud offerings, from IaaS to PaaS to SaaS.</a:t>
            </a:r>
          </a:p>
          <a:p>
            <a:pPr marL="171450" indent="-171450">
              <a:buFont typeface="Arial" panose="020B0604020202020204" pitchFamily="34" charset="0"/>
              <a:buChar char="•"/>
            </a:pPr>
            <a:r>
              <a:rPr lang="en-US" dirty="0"/>
              <a:t>Unmatched global scale (54 regions available in 140 countries)</a:t>
            </a:r>
          </a:p>
          <a:p>
            <a:pPr marL="171450" indent="-171450">
              <a:buFont typeface="Arial" panose="020B0604020202020204" pitchFamily="34" charset="0"/>
              <a:buChar char="•"/>
            </a:pPr>
            <a:r>
              <a:rPr lang="en-US" dirty="0"/>
              <a:t>Built-in security + comprehensive compliance certifications</a:t>
            </a:r>
          </a:p>
          <a:p>
            <a:pPr marL="171450" indent="-171450">
              <a:buFont typeface="Arial" panose="020B0604020202020204" pitchFamily="34" charset="0"/>
              <a:buChar char="•"/>
            </a:pPr>
            <a:r>
              <a:rPr lang="en-US" dirty="0"/>
              <a:t>Analytics and built-in intelligence</a:t>
            </a:r>
          </a:p>
        </p:txBody>
      </p:sp>
      <p:sp>
        <p:nvSpPr>
          <p:cNvPr id="4" name="Slide Number Placeholder 3"/>
          <p:cNvSpPr>
            <a:spLocks noGrp="1"/>
          </p:cNvSpPr>
          <p:nvPr>
            <p:ph type="sldNum" sz="quarter" idx="5"/>
          </p:nvPr>
        </p:nvSpPr>
        <p:spPr/>
        <p:txBody>
          <a:bodyPr/>
          <a:lstStyle/>
          <a:p>
            <a:fld id="{89670E04-7DF7-469E-9D79-1B106FED65FC}" type="slidenum">
              <a:rPr lang="en-US" smtClean="0"/>
              <a:t>4</a:t>
            </a:fld>
            <a:endParaRPr lang="en-US"/>
          </a:p>
        </p:txBody>
      </p:sp>
    </p:spTree>
    <p:extLst>
      <p:ext uri="{BB962C8B-B14F-4D97-AF65-F5344CB8AC3E}">
        <p14:creationId xmlns:p14="http://schemas.microsoft.com/office/powerpoint/2010/main" val="254108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Removal of infrastructure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Cost savings through smaller IT footprint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Integration with Office 365, Microsoft Dynamics 365, Power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Comprehensive analytics capabilities allow companies to better understand their customers and how they are using their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Easy to quickly enhance applications by chaining Azure services and using serverless technologies</a:t>
            </a:r>
          </a:p>
        </p:txBody>
      </p:sp>
      <p:sp>
        <p:nvSpPr>
          <p:cNvPr id="4" name="Slide Number Placeholder 3"/>
          <p:cNvSpPr>
            <a:spLocks noGrp="1"/>
          </p:cNvSpPr>
          <p:nvPr>
            <p:ph type="sldNum" sz="quarter" idx="5"/>
          </p:nvPr>
        </p:nvSpPr>
        <p:spPr/>
        <p:txBody>
          <a:bodyPr/>
          <a:lstStyle/>
          <a:p>
            <a:fld id="{89670E04-7DF7-469E-9D79-1B106FED65FC}" type="slidenum">
              <a:rPr lang="en-US" smtClean="0"/>
              <a:t>5</a:t>
            </a:fld>
            <a:endParaRPr lang="en-US"/>
          </a:p>
        </p:txBody>
      </p:sp>
    </p:spTree>
    <p:extLst>
      <p:ext uri="{BB962C8B-B14F-4D97-AF65-F5344CB8AC3E}">
        <p14:creationId xmlns:p14="http://schemas.microsoft.com/office/powerpoint/2010/main" val="361771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discuss mastery of an Architecture Design Session, let’s first define what an ADS is. </a:t>
            </a:r>
          </a:p>
          <a:p>
            <a:endParaRPr lang="en-US" dirty="0"/>
          </a:p>
          <a:p>
            <a:r>
              <a:rPr lang="en-US" dirty="0"/>
              <a:t>[Read definition on slide.]</a:t>
            </a:r>
          </a:p>
          <a:p>
            <a:endParaRPr lang="en-US" dirty="0"/>
          </a:p>
          <a:p>
            <a:pPr lvl="1" defTabSz="932472" fontAlgn="base">
              <a:lnSpc>
                <a:spcPct val="90000"/>
              </a:lnSpc>
              <a:spcBef>
                <a:spcPct val="0"/>
              </a:spcBef>
              <a:spcAft>
                <a:spcPct val="0"/>
              </a:spcAft>
            </a:pPr>
            <a:r>
              <a:rPr lang="en-US" sz="2000" dirty="0">
                <a:solidFill>
                  <a:schemeClr val="tx1"/>
                </a:solidFill>
              </a:rPr>
              <a:t>There are alternatives to the collaborative problem-solving approach of an ADS – before committing to an ADS you should be sure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1257300" lvl="2"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a:t>
            </a:r>
            <a:r>
              <a:rPr lang="en-US" sz="2000" b="1" dirty="0">
                <a:solidFill>
                  <a:schemeClr val="tx1"/>
                </a:solidFill>
                <a:latin typeface="Segoe UI"/>
                <a:ea typeface="Segoe UI" pitchFamily="34" charset="0"/>
                <a:cs typeface="Segoe UI" pitchFamily="34" charset="0"/>
              </a:rPr>
              <a:t>product </a:t>
            </a:r>
            <a:r>
              <a:rPr kumimoji="0" lang="en-US" sz="2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or demonstration is better for information on Microsoft services and offerings.</a:t>
            </a:r>
          </a:p>
          <a:p>
            <a:pPr marL="1257300" lvl="2" indent="-342900" defTabSz="932472" fontAlgn="base">
              <a:lnSpc>
                <a:spcPct val="90000"/>
              </a:lnSpc>
              <a:spcBef>
                <a:spcPct val="0"/>
              </a:spcBef>
              <a:spcAft>
                <a:spcPct val="0"/>
              </a:spcAft>
              <a:buFont typeface="Arial" panose="020B0604020202020204" pitchFamily="34" charset="0"/>
              <a:buChar char="•"/>
            </a:pPr>
            <a:r>
              <a:rPr lang="en-US" sz="2000" b="1" dirty="0">
                <a:solidFill>
                  <a:schemeClr val="tx1"/>
                </a:solidFill>
                <a:latin typeface="Segoe UI"/>
                <a:ea typeface="Segoe UI" pitchFamily="34" charset="0"/>
                <a:cs typeface="Segoe UI" pitchFamily="34" charset="0"/>
              </a:rPr>
              <a:t>Hands-on labs </a:t>
            </a:r>
            <a:r>
              <a:rPr lang="en-US" sz="2000" dirty="0">
                <a:solidFill>
                  <a:schemeClr val="tx1"/>
                </a:solidFill>
                <a:latin typeface="Segoe UI"/>
                <a:ea typeface="Segoe UI" pitchFamily="34" charset="0"/>
                <a:cs typeface="Segoe UI" pitchFamily="34" charset="0"/>
              </a:rPr>
              <a:t>or </a:t>
            </a:r>
            <a:r>
              <a:rPr lang="en-US" sz="2000" b="1" dirty="0">
                <a:solidFill>
                  <a:schemeClr val="tx1"/>
                </a:solidFill>
                <a:latin typeface="Segoe UI"/>
                <a:ea typeface="Segoe UI" pitchFamily="34" charset="0"/>
                <a:cs typeface="Segoe UI" pitchFamily="34" charset="0"/>
              </a:rPr>
              <a:t>trainings</a:t>
            </a:r>
            <a:r>
              <a:rPr lang="en-US" sz="2000" dirty="0">
                <a:solidFill>
                  <a:schemeClr val="tx1"/>
                </a:solidFill>
                <a:latin typeface="Segoe UI"/>
                <a:ea typeface="Segoe UI" pitchFamily="34" charset="0"/>
                <a:cs typeface="Segoe UI" pitchFamily="34" charset="0"/>
              </a:rPr>
              <a:t> are better for providing experience with our services.</a:t>
            </a: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endParaRPr lang="en-US" dirty="0"/>
          </a:p>
          <a:p>
            <a:endParaRPr lang="en-US" dirty="0"/>
          </a:p>
          <a:p>
            <a:r>
              <a:rPr lang="en-US" dirty="0"/>
              <a:t>How any of you have </a:t>
            </a:r>
            <a:r>
              <a:rPr lang="en-US" dirty="0" err="1"/>
              <a:t>participted</a:t>
            </a:r>
            <a:r>
              <a:rPr lang="en-US" dirty="0"/>
              <a:t> an ADS before? </a:t>
            </a:r>
          </a:p>
          <a:p>
            <a:endParaRPr lang="en-US" dirty="0"/>
          </a:p>
          <a:p>
            <a:endParaRPr lang="en-US" dirty="0"/>
          </a:p>
          <a:p>
            <a:r>
              <a:rPr lang="en-US" dirty="0"/>
              <a:t>That’s what this session is about: helping each other navigate to success in delivering an ADS.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questions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58141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a:latin typeface="+mn-lt"/>
                <a:cs typeface="+mn-cs"/>
              </a:rPr>
              <a:t>Your ADS may involve delivering technical artifacts in addition to documentation and a detailed plan.</a:t>
            </a:r>
            <a:br>
              <a:rPr lang="en-US" sz="1200" spc="0">
                <a:latin typeface="+mn-lt"/>
                <a:cs typeface="+mn-cs"/>
              </a:rPr>
            </a:br>
            <a:br>
              <a:rPr lang="en-US" sz="1200" spc="0">
                <a:latin typeface="+mn-lt"/>
                <a:cs typeface="+mn-cs"/>
              </a:rPr>
            </a:br>
            <a:r>
              <a:rPr lang="en-US" sz="1200" spc="0">
                <a:latin typeface="+mn-lt"/>
                <a:cs typeface="+mn-cs"/>
              </a:rPr>
              <a:t>Building a pilot that runs in your customer’s Azure subscription is most likely your goal.</a:t>
            </a:r>
            <a:br>
              <a:rPr lang="en-US" sz="1200" spc="0">
                <a:latin typeface="+mn-lt"/>
                <a:cs typeface="+mn-cs"/>
              </a:rPr>
            </a:br>
            <a:br>
              <a:rPr lang="en-US" sz="1200" spc="0">
                <a:latin typeface="+mn-lt"/>
                <a:cs typeface="+mn-cs"/>
              </a:rPr>
            </a:br>
            <a:r>
              <a:rPr lang="en-US" sz="1200" spc="0">
                <a:latin typeface="+mn-lt"/>
                <a:cs typeface="+mn-cs"/>
              </a:rPr>
              <a:t>Sometimes you need to proof-out to de-risk certain aspects of the design by creating a POC. There are some benefits to doing this:</a:t>
            </a:r>
          </a:p>
          <a:p>
            <a:endParaRPr lang="en-US" sz="1200" spc="0">
              <a:latin typeface="+mn-lt"/>
              <a:cs typeface="+mn-cs"/>
            </a:endParaRPr>
          </a:p>
          <a:p>
            <a:pPr marL="285750" indent="-285750">
              <a:buFont typeface="Arial" panose="020B0604020202020204" pitchFamily="34" charset="0"/>
              <a:buChar char="•"/>
            </a:pPr>
            <a:r>
              <a:rPr lang="en-US" sz="1200" spc="0">
                <a:latin typeface="+mn-lt"/>
                <a:cs typeface="+mn-cs"/>
              </a:rPr>
              <a:t>Builds confidence</a:t>
            </a:r>
          </a:p>
          <a:p>
            <a:pPr marL="285750" indent="-285750">
              <a:buFont typeface="Arial" panose="020B0604020202020204" pitchFamily="34" charset="0"/>
              <a:buChar char="•"/>
            </a:pPr>
            <a:r>
              <a:rPr lang="en-US" sz="1200" spc="0">
                <a:latin typeface="+mn-lt"/>
                <a:cs typeface="+mn-cs"/>
              </a:rPr>
              <a:t>Creates trust</a:t>
            </a:r>
          </a:p>
          <a:p>
            <a:pPr marL="285750" indent="-285750">
              <a:buFont typeface="Arial" panose="020B0604020202020204" pitchFamily="34" charset="0"/>
              <a:buChar char="•"/>
            </a:pPr>
            <a:r>
              <a:rPr lang="en-US" sz="1200" spc="0">
                <a:latin typeface="+mn-lt"/>
                <a:cs typeface="+mn-cs"/>
              </a:rPr>
              <a:t>Ensures successful pilot</a:t>
            </a:r>
          </a:p>
          <a:p>
            <a:pPr marL="285750" indent="-285750">
              <a:buFont typeface="Arial" panose="020B0604020202020204" pitchFamily="34" charset="0"/>
              <a:buChar char="•"/>
            </a:pPr>
            <a:endParaRPr lang="en-US" sz="1200" spc="0">
              <a:latin typeface="+mn-lt"/>
              <a:cs typeface="+mn-cs"/>
            </a:endParaRPr>
          </a:p>
          <a:p>
            <a:r>
              <a:rPr lang="en-US"/>
              <a:t>As a technical seller, you'll tend to prefer pilots because they get the meter going in the customer's subscription. However, does not diminish the value of proofs of technology, as they may be created </a:t>
            </a:r>
            <a:r>
              <a:rPr lang="en-US" err="1"/>
              <a:t>en</a:t>
            </a:r>
            <a:r>
              <a:rPr lang="en-US"/>
              <a:t> route to the pilot.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 </a:t>
            </a:r>
            <a:r>
              <a:rPr lang="en-US" sz="1200" b="1" kern="1200">
                <a:solidFill>
                  <a:srgbClr val="107BD4"/>
                </a:solidFill>
                <a:latin typeface="+mn-lt"/>
                <a:ea typeface="+mn-ea"/>
                <a:cs typeface="+mn-cs"/>
              </a:rPr>
              <a:t>proof of technology </a:t>
            </a:r>
            <a:r>
              <a:rPr lang="en-US" sz="1200" kern="1200">
                <a:solidFill>
                  <a:schemeClr val="tx1"/>
                </a:solidFill>
                <a:latin typeface="+mn-lt"/>
                <a:ea typeface="+mn-ea"/>
                <a:cs typeface="+mn-cs"/>
              </a:rPr>
              <a:t>is meant to overcome customer objections by demonstrating the solution will solve the problem for which it is designed. Treat a </a:t>
            </a:r>
            <a:r>
              <a:rPr lang="en-US" sz="1200" kern="1200" err="1">
                <a:solidFill>
                  <a:schemeClr val="tx1"/>
                </a:solidFill>
                <a:latin typeface="+mn-lt"/>
                <a:ea typeface="+mn-ea"/>
                <a:cs typeface="+mn-cs"/>
              </a:rPr>
              <a:t>PoT</a:t>
            </a:r>
            <a:r>
              <a:rPr lang="en-US" sz="1200" kern="1200">
                <a:solidFill>
                  <a:schemeClr val="tx1"/>
                </a:solidFill>
                <a:latin typeface="+mn-lt"/>
                <a:ea typeface="+mn-ea"/>
                <a:cs typeface="+mn-cs"/>
              </a:rPr>
              <a:t> as a continuous learning and improvement process for the solution. A rapid execution tempo of the </a:t>
            </a:r>
            <a:r>
              <a:rPr lang="en-US" sz="1200" kern="1200" err="1">
                <a:solidFill>
                  <a:schemeClr val="tx1"/>
                </a:solidFill>
                <a:latin typeface="+mn-lt"/>
                <a:ea typeface="+mn-ea"/>
                <a:cs typeface="+mn-cs"/>
              </a:rPr>
              <a:t>PoT</a:t>
            </a:r>
            <a:r>
              <a:rPr lang="en-US" sz="1200" kern="1200">
                <a:solidFill>
                  <a:schemeClr val="tx1"/>
                </a:solidFill>
                <a:latin typeface="+mn-lt"/>
                <a:ea typeface="+mn-ea"/>
                <a:cs typeface="+mn-cs"/>
              </a:rPr>
              <a:t> helps validate the customer’s requirements, while giving them confidence in your ability to deliver on your promises. A successful </a:t>
            </a:r>
            <a:r>
              <a:rPr lang="en-US" sz="1200" kern="1200" err="1">
                <a:solidFill>
                  <a:schemeClr val="tx1"/>
                </a:solidFill>
                <a:latin typeface="+mn-lt"/>
                <a:ea typeface="+mn-ea"/>
                <a:cs typeface="+mn-cs"/>
              </a:rPr>
              <a:t>PoT</a:t>
            </a:r>
            <a:r>
              <a:rPr lang="en-US" sz="1200" kern="1200">
                <a:solidFill>
                  <a:schemeClr val="tx1"/>
                </a:solidFill>
                <a:latin typeface="+mn-lt"/>
                <a:ea typeface="+mn-ea"/>
                <a:cs typeface="+mn-cs"/>
              </a:rPr>
              <a:t> can serve as evidence that your practice can use for future engagements with your customer or new ones. In fact, many times the output of a </a:t>
            </a:r>
            <a:r>
              <a:rPr lang="en-US" sz="1200" kern="1200" err="1">
                <a:solidFill>
                  <a:schemeClr val="tx1"/>
                </a:solidFill>
                <a:latin typeface="+mn-lt"/>
                <a:ea typeface="+mn-ea"/>
                <a:cs typeface="+mn-cs"/>
              </a:rPr>
              <a:t>PoT</a:t>
            </a:r>
            <a:r>
              <a:rPr lang="en-US" sz="1200" kern="1200">
                <a:solidFill>
                  <a:schemeClr val="tx1"/>
                </a:solidFill>
                <a:latin typeface="+mn-lt"/>
                <a:ea typeface="+mn-ea"/>
                <a:cs typeface="+mn-cs"/>
              </a:rPr>
              <a:t> can be added to your practice’s intellectual property list for demonstrations, or used to accelerate future solutions.</a:t>
            </a:r>
          </a:p>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413765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Whiteboards and Surface Hub support the type of collaboration you’ll need for a successful ADS. </a:t>
            </a:r>
            <a:br>
              <a:rPr lang="en-US" sz="1200">
                <a:latin typeface="+mn-lt"/>
              </a:rPr>
            </a:br>
            <a:endParaRPr lang="en-US" sz="1200">
              <a:latin typeface="+mn-lt"/>
            </a:endParaRPr>
          </a:p>
          <a:p>
            <a:r>
              <a:rPr lang="en-US" sz="1200">
                <a:latin typeface="+mn-lt"/>
              </a:rPr>
              <a:t>Focus on your stakeholders, use the whiteboard as a tool for recording ideas, and get approval at each step before moving forward. </a:t>
            </a: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1. Project goal</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Write down the project goal to help focus everyone to the desired outcomes. </a:t>
            </a:r>
          </a:p>
          <a:p>
            <a:r>
              <a:rPr lang="en-US" sz="1200" b="1" i="0" u="none" strike="noStrike" kern="1200" baseline="0">
                <a:solidFill>
                  <a:schemeClr val="tx1"/>
                </a:solidFill>
                <a:latin typeface="+mn-lt"/>
                <a:ea typeface="+mn-ea"/>
                <a:cs typeface="+mn-cs"/>
              </a:rPr>
              <a:t>2. Requirements and concerns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a:solidFill>
                  <a:schemeClr val="tx1"/>
                </a:solidFill>
                <a:latin typeface="+mn-lt"/>
                <a:ea typeface="+mn-ea"/>
                <a:cs typeface="+mn-cs"/>
              </a:rPr>
              <a:t>3. Parking lot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a:solidFill>
                  <a:schemeClr val="tx1"/>
                </a:solidFill>
                <a:latin typeface="+mn-lt"/>
                <a:ea typeface="+mn-ea"/>
                <a:cs typeface="+mn-cs"/>
              </a:rPr>
              <a:t>4. Current state</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a:solidFill>
                  <a:schemeClr val="tx1"/>
                </a:solidFill>
                <a:latin typeface="+mn-lt"/>
                <a:ea typeface="+mn-ea"/>
                <a:cs typeface="+mn-cs"/>
              </a:rPr>
              <a:t>5. Future vision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a:solidFill>
                  <a:schemeClr val="tx1"/>
                </a:solidFill>
                <a:latin typeface="+mn-lt"/>
                <a:ea typeface="+mn-ea"/>
                <a:cs typeface="+mn-cs"/>
              </a:rPr>
              <a:t>6. Implementation plan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a:solidFill>
                  <a:schemeClr val="tx1"/>
                </a:solidFill>
                <a:latin typeface="+mn-lt"/>
                <a:ea typeface="+mn-ea"/>
                <a:cs typeface="+mn-cs"/>
              </a:rPr>
              <a:t>7. Next steps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Assign immediate action items during the meeting.</a:t>
            </a:r>
          </a:p>
          <a:p>
            <a:r>
              <a:rPr lang="en-US" sz="1200" b="1" i="0" u="none" strike="noStrike" kern="1200" baseline="0">
                <a:solidFill>
                  <a:schemeClr val="tx1"/>
                </a:solidFill>
                <a:latin typeface="+mn-lt"/>
                <a:ea typeface="+mn-ea"/>
                <a:cs typeface="+mn-cs"/>
              </a:rPr>
              <a:t>8. Wrap-up</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e-commerce website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5"/>
          </p:nvPr>
        </p:nvSpPr>
        <p:spPr/>
        <p:txBody>
          <a:bodyPr/>
          <a:lstStyle/>
          <a:p>
            <a:fld id="{89670E04-7DF7-469E-9D79-1B106FED65FC}" type="slidenum">
              <a:rPr lang="en-US" smtClean="0"/>
              <a:t>13</a:t>
            </a:fld>
            <a:endParaRPr lang="en-US"/>
          </a:p>
        </p:txBody>
      </p:sp>
    </p:spTree>
    <p:extLst>
      <p:ext uri="{BB962C8B-B14F-4D97-AF65-F5344CB8AC3E}">
        <p14:creationId xmlns:p14="http://schemas.microsoft.com/office/powerpoint/2010/main" val="2711669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EF50-FF7E-4E28-AAC8-F5FE43B90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B08968-AFCB-41A8-A4B3-72C3BAE31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B2A11-FF3A-4B39-965A-8A08A395970A}"/>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1AFF6F23-5434-4736-AC55-61F520915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08E9F-009D-43DE-BD13-F62762E79B5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02365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DDB4-9DCF-4542-85E4-2C16D4CF9F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FD707-4509-4898-AA61-C90544D4E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3E984-A93F-4BB7-86DF-2BD2B16F44CB}"/>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9BFF7C3E-0224-4613-9061-A5465A4A5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DFC01-F598-4BB3-9E10-57403860231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366706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1F5D1-B429-40FB-89D3-AB338CF4D3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AE678-02A9-44AB-A051-CD8E4BAE3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753B7-D606-4A79-946A-9B25558BDF0C}"/>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14C02C96-4B78-4301-B485-8367F402E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4D067-B79B-4B9E-A1EB-170614D7A57D}"/>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8806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76506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68225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8201101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14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477194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169293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882055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57778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B70-A708-4A5A-B8AB-4E49489CD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FE859-5F71-4F6C-B4B1-356F94E2E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BCDA1-FF29-4571-A6E1-031E605B34CB}"/>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6E522770-FCEC-4F40-9F58-F3C59DF28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334A-C31C-4B5A-9B65-A275A244BE26}"/>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047218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37529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613774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4017470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187718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0943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082438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63959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310880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4940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028447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B2C5-60A9-4FAD-947F-EF451FD29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A7C6E-048A-4272-A72E-AFBD7198A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1E236-0350-400E-81FE-15A4B5970BE9}"/>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20A9627E-2BD2-45F4-9337-8EADF8DCB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C7CC-9878-4F1C-86FA-C602D1A1FF0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15834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45622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73443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8281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0678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1909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996620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400657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96317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48697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063289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C4DB-EF3A-4730-93F9-13DEE6FB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813A5B-7D83-4638-81CD-52BE107A3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3A02A-8AB7-4701-9D01-32CEED16D9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8E3C9-0B08-472D-B832-D0839E7958AE}"/>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2B138F09-B996-4B1B-A514-310FDA4A7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F70FA-EDDE-4D16-9C5B-94457A27335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654827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99571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117810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66655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16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6214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2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546-82B8-42D9-9B9F-DB2C37139F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1E502-E63F-4B2C-B2D1-AFB93D1BE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C36A9-BD5E-49A5-B24B-13D79438E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BEC26-6791-448D-B26D-88F5A2CB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238C5-2A3C-4517-A229-BEB04EB45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6B284-F5D9-4A98-8813-DECB8CA71641}"/>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8" name="Footer Placeholder 7">
            <a:extLst>
              <a:ext uri="{FF2B5EF4-FFF2-40B4-BE49-F238E27FC236}">
                <a16:creationId xmlns:a16="http://schemas.microsoft.com/office/drawing/2014/main" id="{224263BC-DA47-462A-A653-98B6B165D2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7FB35-D342-42AB-AC84-09B83347483E}"/>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883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B1D-6AE9-43C9-8281-C4473BF28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DA8371-3BA1-4295-BBEA-82366D2E3FB6}"/>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4" name="Footer Placeholder 3">
            <a:extLst>
              <a:ext uri="{FF2B5EF4-FFF2-40B4-BE49-F238E27FC236}">
                <a16:creationId xmlns:a16="http://schemas.microsoft.com/office/drawing/2014/main" id="{4CE72A59-BFAE-47E7-9788-EDC25D8BD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F5F4C-9590-49EA-AC56-0656529064E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51394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6430B-BD51-44E2-84AA-C797C907AAE4}"/>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3" name="Footer Placeholder 2">
            <a:extLst>
              <a:ext uri="{FF2B5EF4-FFF2-40B4-BE49-F238E27FC236}">
                <a16:creationId xmlns:a16="http://schemas.microsoft.com/office/drawing/2014/main" id="{AC1EF496-654A-4804-959C-1FC1EFABE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31547A-B778-4606-B1C1-1ADFF2019161}"/>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87176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A866-3E44-4353-A435-6AF660F89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228641-4D0C-43E3-B798-872CE9AD9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3757D6-FEC3-4C37-8149-6B52B3A01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D9A5B-3F82-44C6-A459-D85D62DA22C7}"/>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21ED8C0B-2411-4B91-8E96-CD4431583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D61F7-95EA-47D3-B000-53CF2A77754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73317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213B-559B-41E2-AB2E-41B116CE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0A8264-FE7A-43A0-90E9-5BE6FAAD0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F46286-8878-43F5-B4BD-6F9ECCC09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EA955-EDBE-4680-AB8B-ADE20E9F4C12}"/>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4F7B885B-39D9-45F9-8C05-468025FF3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CC4FA-56ED-402C-BA0A-99F7D59090C9}"/>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184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2ACBE-6C06-40F2-8E6F-D2D04698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1F79D4-CE7D-4A81-9C5D-35E28AA80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3EE31-15A7-4BE9-A2FE-C18B79ACF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05D645BF-863A-486D-9C01-043C9589F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9B175-6695-4609-B147-05BEE5811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E6FBD-B2CC-4361-AA95-573F580358AD}" type="slidenum">
              <a:rPr lang="en-US" smtClean="0"/>
              <a:t>‹#›</a:t>
            </a:fld>
            <a:endParaRPr lang="en-US"/>
          </a:p>
        </p:txBody>
      </p:sp>
    </p:spTree>
    <p:extLst>
      <p:ext uri="{BB962C8B-B14F-4D97-AF65-F5344CB8AC3E}">
        <p14:creationId xmlns:p14="http://schemas.microsoft.com/office/powerpoint/2010/main" val="2128000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2" r:id="rId13"/>
    <p:sldLayoutId id="2147483693" r:id="rId14"/>
    <p:sldLayoutId id="214748369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665841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endParaRPr lang="en-US" dirty="0"/>
          </a:p>
        </p:txBody>
      </p:sp>
      <p:sp>
        <p:nvSpPr>
          <p:cNvPr id="8" name="Text Placeholder 7"/>
          <p:cNvSpPr>
            <a:spLocks noGrp="1"/>
          </p:cNvSpPr>
          <p:nvPr>
            <p:ph type="body" sz="quarter" idx="13"/>
          </p:nvPr>
        </p:nvSpPr>
        <p:spPr>
          <a:xfrm>
            <a:off x="609982" y="1105383"/>
            <a:ext cx="10502136" cy="3724568"/>
          </a:xfrm>
        </p:spPr>
        <p:txBody>
          <a:bodyPr/>
          <a:lstStyle/>
          <a:p>
            <a:r>
              <a:rPr lang="en-US" dirty="0"/>
              <a:t>Cloud Core MBA</a:t>
            </a:r>
          </a:p>
          <a:p>
            <a:r>
              <a:rPr lang="en-US" dirty="0"/>
              <a:t>Architecture Design Session</a:t>
            </a:r>
          </a:p>
          <a:p>
            <a:endParaRPr lang="en-US" dirty="0"/>
          </a:p>
        </p:txBody>
      </p:sp>
    </p:spTree>
    <p:extLst>
      <p:ext uri="{BB962C8B-B14F-4D97-AF65-F5344CB8AC3E}">
        <p14:creationId xmlns:p14="http://schemas.microsoft.com/office/powerpoint/2010/main" val="2837714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normAutofit/>
          </a:bodyPr>
          <a:lstStyle/>
          <a:p>
            <a:r>
              <a:rPr lang="en-US" sz="4000" dirty="0"/>
              <a:t>Example ADS activities including pre &amp; post work </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ext uri="{D42A27DB-BD31-4B8C-83A1-F6EECF244321}">
                <p14:modId xmlns:p14="http://schemas.microsoft.com/office/powerpoint/2010/main" val="3315418522"/>
              </p:ext>
            </p:extLst>
          </p:nvPr>
        </p:nvGraphicFramePr>
        <p:xfrm>
          <a:off x="461803" y="1513018"/>
          <a:ext cx="5212080" cy="1909318"/>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a:t>Befor</a:t>
                      </a:r>
                      <a:r>
                        <a:rPr lang="en-US" baseline="0"/>
                        <a:t>e the ADS</a:t>
                      </a:r>
                      <a:endParaRPr lang="en-US"/>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nvGraphicFramePr>
        <p:xfrm>
          <a:off x="6002378" y="1513018"/>
          <a:ext cx="5212080" cy="4349724"/>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a:t>During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Day 1</a:t>
                      </a:r>
                    </a:p>
                  </a:txBody>
                  <a:tcPr/>
                </a:tc>
                <a:extLst>
                  <a:ext uri="{0D108BD9-81ED-4DB2-BD59-A6C34878D82A}">
                    <a16:rowId xmlns:a16="http://schemas.microsoft.com/office/drawing/2014/main" val="10001"/>
                  </a:ext>
                </a:extLst>
              </a:tr>
              <a:tr h="629412">
                <a:tc>
                  <a:txBody>
                    <a:bodyPr/>
                    <a:lstStyle/>
                    <a:p>
                      <a:r>
                        <a:rPr lang="en-US"/>
                        <a:t>Detailed discovery</a:t>
                      </a:r>
                    </a:p>
                  </a:txBody>
                  <a:tcPr/>
                </a:tc>
                <a:tc>
                  <a:txBody>
                    <a:bodyPr/>
                    <a:lstStyle/>
                    <a:p>
                      <a:r>
                        <a:rPr lang="en-US"/>
                        <a:t>9:00 am - 12:00 pm</a:t>
                      </a:r>
                    </a:p>
                  </a:txBody>
                  <a:tcPr/>
                </a:tc>
                <a:extLst>
                  <a:ext uri="{0D108BD9-81ED-4DB2-BD59-A6C34878D82A}">
                    <a16:rowId xmlns:a16="http://schemas.microsoft.com/office/drawing/2014/main" val="10002"/>
                  </a:ext>
                </a:extLst>
              </a:tr>
              <a:tr h="370840">
                <a:tc>
                  <a:txBody>
                    <a:bodyPr/>
                    <a:lstStyle/>
                    <a:p>
                      <a:r>
                        <a:rPr lang="en-US"/>
                        <a:t>Envisioning</a:t>
                      </a:r>
                    </a:p>
                  </a:txBody>
                  <a:tcPr/>
                </a:tc>
                <a:tc>
                  <a:txBody>
                    <a:bodyPr/>
                    <a:lstStyle/>
                    <a:p>
                      <a:r>
                        <a:rPr lang="en-US"/>
                        <a:t>1:00 pm</a:t>
                      </a:r>
                      <a:r>
                        <a:rPr lang="en-US" baseline="0"/>
                        <a:t> - 5:00 pm</a:t>
                      </a:r>
                      <a:endParaRPr lang="en-US"/>
                    </a:p>
                  </a:txBody>
                  <a:tcPr/>
                </a:tc>
                <a:extLst>
                  <a:ext uri="{0D108BD9-81ED-4DB2-BD59-A6C34878D82A}">
                    <a16:rowId xmlns:a16="http://schemas.microsoft.com/office/drawing/2014/main" val="10003"/>
                  </a:ext>
                </a:extLst>
              </a:tr>
              <a:tr h="413232">
                <a:tc>
                  <a:txBody>
                    <a:bodyPr/>
                    <a:lstStyle/>
                    <a:p>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Day 2</a:t>
                      </a:r>
                    </a:p>
                  </a:txBody>
                  <a:tcPr/>
                </a:tc>
                <a:extLst>
                  <a:ext uri="{0D108BD9-81ED-4DB2-BD59-A6C34878D82A}">
                    <a16:rowId xmlns:a16="http://schemas.microsoft.com/office/drawing/2014/main" val="10004"/>
                  </a:ext>
                </a:extLst>
              </a:tr>
              <a:tr h="629412">
                <a:tc>
                  <a:txBody>
                    <a:bodyPr/>
                    <a:lstStyle/>
                    <a:p>
                      <a:r>
                        <a:rPr lang="en-US"/>
                        <a:t>Whiteboard </a:t>
                      </a:r>
                      <a:r>
                        <a:rPr lang="en-US" baseline="0"/>
                        <a:t>Candidate Architecture(s)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9:00 am - 12:00 pm</a:t>
                      </a:r>
                    </a:p>
                  </a:txBody>
                  <a:tcPr/>
                </a:tc>
                <a:extLst>
                  <a:ext uri="{0D108BD9-81ED-4DB2-BD59-A6C34878D82A}">
                    <a16:rowId xmlns:a16="http://schemas.microsoft.com/office/drawing/2014/main" val="10005"/>
                  </a:ext>
                </a:extLst>
              </a:tr>
              <a:tr h="629412">
                <a:tc>
                  <a:txBody>
                    <a:bodyPr/>
                    <a:lstStyle/>
                    <a:p>
                      <a:r>
                        <a:rPr lang="en-US"/>
                        <a:t>Identify</a:t>
                      </a:r>
                      <a:r>
                        <a:rPr lang="en-US" baseline="0"/>
                        <a:t> and define </a:t>
                      </a:r>
                      <a:r>
                        <a:rPr lang="en-US"/>
                        <a:t>POC</a:t>
                      </a:r>
                      <a:r>
                        <a:rPr lang="en-US" baseline="0"/>
                        <a:t> and Pilot(s)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1:00</a:t>
                      </a:r>
                      <a:r>
                        <a:rPr lang="en-US" baseline="0"/>
                        <a:t> pm </a:t>
                      </a:r>
                      <a:r>
                        <a:rPr lang="mr-IN" baseline="0"/>
                        <a:t>–</a:t>
                      </a:r>
                      <a:r>
                        <a:rPr lang="en-US" baseline="0"/>
                        <a:t> 4:00 pm</a:t>
                      </a:r>
                      <a:endParaRPr lang="en-US"/>
                    </a:p>
                  </a:txBody>
                  <a:tcPr/>
                </a:tc>
                <a:extLst>
                  <a:ext uri="{0D108BD9-81ED-4DB2-BD59-A6C34878D82A}">
                    <a16:rowId xmlns:a16="http://schemas.microsoft.com/office/drawing/2014/main" val="10006"/>
                  </a:ext>
                </a:extLst>
              </a:tr>
              <a:tr h="898398">
                <a:tc>
                  <a:txBody>
                    <a:bodyPr/>
                    <a:lstStyle/>
                    <a:p>
                      <a:r>
                        <a:rPr lang="en-US"/>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4:00</a:t>
                      </a:r>
                      <a:r>
                        <a:rPr lang="en-US" baseline="0"/>
                        <a:t> pm </a:t>
                      </a:r>
                      <a:r>
                        <a:rPr lang="mr-IN" baseline="0"/>
                        <a:t>–</a:t>
                      </a:r>
                      <a:r>
                        <a:rPr lang="en-US" baseline="0"/>
                        <a:t> 5:00 pm</a:t>
                      </a:r>
                      <a:endParaRPr lang="en-US"/>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3334638"/>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ext uri="{D42A27DB-BD31-4B8C-83A1-F6EECF244321}">
                <p14:modId xmlns:p14="http://schemas.microsoft.com/office/powerpoint/2010/main" val="1064292657"/>
              </p:ext>
            </p:extLst>
          </p:nvPr>
        </p:nvGraphicFramePr>
        <p:xfrm>
          <a:off x="461803" y="4480852"/>
          <a:ext cx="5212080" cy="1381760"/>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a:t>After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a:t>Create architecture</a:t>
                      </a:r>
                      <a:r>
                        <a:rPr lang="en-US" baseline="0"/>
                        <a:t> diagrams</a:t>
                      </a:r>
                      <a:endParaRPr lang="en-US"/>
                    </a:p>
                  </a:txBody>
                  <a:tcPr/>
                </a:tc>
                <a:tc>
                  <a:txBody>
                    <a:bodyPr/>
                    <a:lstStyle/>
                    <a:p>
                      <a:r>
                        <a:rPr lang="en-US"/>
                        <a:t>*Varies by project</a:t>
                      </a:r>
                    </a:p>
                  </a:txBody>
                  <a:tcPr/>
                </a:tc>
                <a:extLst>
                  <a:ext uri="{0D108BD9-81ED-4DB2-BD59-A6C34878D82A}">
                    <a16:rowId xmlns:a16="http://schemas.microsoft.com/office/drawing/2014/main" val="10001"/>
                  </a:ext>
                </a:extLst>
              </a:tr>
              <a:tr h="629412">
                <a:tc>
                  <a:txBody>
                    <a:bodyPr/>
                    <a:lstStyle/>
                    <a:p>
                      <a:r>
                        <a:rPr lang="en-US"/>
                        <a:t>Review architecture diagrams with ADS team</a:t>
                      </a:r>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5769185"/>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Tree>
    <p:extLst>
      <p:ext uri="{BB962C8B-B14F-4D97-AF65-F5344CB8AC3E}">
        <p14:creationId xmlns:p14="http://schemas.microsoft.com/office/powerpoint/2010/main" val="29028089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760902" y="1819620"/>
            <a:ext cx="10592898" cy="4930723"/>
          </a:xfrm>
          <a:prstGeom prst="rect">
            <a:avLst/>
          </a:prstGeom>
        </p:spPr>
      </p:pic>
      <p:sp>
        <p:nvSpPr>
          <p:cNvPr id="2" name="Oval 1">
            <a:extLst>
              <a:ext uri="{FF2B5EF4-FFF2-40B4-BE49-F238E27FC236}">
                <a16:creationId xmlns:a16="http://schemas.microsoft.com/office/drawing/2014/main" id="{1F43FA7A-8256-425D-BF2C-3A62D55FD3CB}"/>
              </a:ext>
            </a:extLst>
          </p:cNvPr>
          <p:cNvSpPr/>
          <p:nvPr/>
        </p:nvSpPr>
        <p:spPr bwMode="auto">
          <a:xfrm>
            <a:off x="947057" y="1591020"/>
            <a:ext cx="547007" cy="4572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482FBC8C-89A4-47AE-A2DD-72D8AB95AD6C}"/>
              </a:ext>
            </a:extLst>
          </p:cNvPr>
          <p:cNvSpPr/>
          <p:nvPr/>
        </p:nvSpPr>
        <p:spPr bwMode="auto">
          <a:xfrm>
            <a:off x="1099457" y="1743421"/>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DA476AD2-E5A6-4CF8-B4A1-57825216B0A1}"/>
              </a:ext>
            </a:extLst>
          </p:cNvPr>
          <p:cNvSpPr/>
          <p:nvPr/>
        </p:nvSpPr>
        <p:spPr bwMode="auto">
          <a:xfrm>
            <a:off x="3105149" y="1592732"/>
            <a:ext cx="451759" cy="45548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A77077AE-3F3C-4904-8E30-B231F23935E8}"/>
              </a:ext>
            </a:extLst>
          </p:cNvPr>
          <p:cNvSpPr/>
          <p:nvPr/>
        </p:nvSpPr>
        <p:spPr bwMode="auto">
          <a:xfrm>
            <a:off x="3907970" y="2048219"/>
            <a:ext cx="451759" cy="45548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5814739-BE8A-4163-9045-35A6A9F91A28}"/>
              </a:ext>
            </a:extLst>
          </p:cNvPr>
          <p:cNvSpPr/>
          <p:nvPr/>
        </p:nvSpPr>
        <p:spPr bwMode="auto">
          <a:xfrm>
            <a:off x="1251857" y="1824379"/>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E9326CFD-6592-4128-A56E-CE4E5FE587BD}"/>
              </a:ext>
            </a:extLst>
          </p:cNvPr>
          <p:cNvSpPr/>
          <p:nvPr/>
        </p:nvSpPr>
        <p:spPr bwMode="auto">
          <a:xfrm>
            <a:off x="6142566" y="2051949"/>
            <a:ext cx="451759" cy="36537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23AB94EC-D450-42BF-ADE5-9CFB405780F6}"/>
              </a:ext>
            </a:extLst>
          </p:cNvPr>
          <p:cNvSpPr/>
          <p:nvPr/>
        </p:nvSpPr>
        <p:spPr bwMode="auto">
          <a:xfrm>
            <a:off x="4870072" y="1298881"/>
            <a:ext cx="1651528"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Project Goal</a:t>
            </a:r>
          </a:p>
        </p:txBody>
      </p:sp>
      <p:sp>
        <p:nvSpPr>
          <p:cNvPr id="13" name="Speech Bubble: Rectangle 12">
            <a:extLst>
              <a:ext uri="{FF2B5EF4-FFF2-40B4-BE49-F238E27FC236}">
                <a16:creationId xmlns:a16="http://schemas.microsoft.com/office/drawing/2014/main" id="{40D1AE04-FD1F-4E67-B9E8-5791C85A2A04}"/>
              </a:ext>
            </a:extLst>
          </p:cNvPr>
          <p:cNvSpPr/>
          <p:nvPr/>
        </p:nvSpPr>
        <p:spPr bwMode="auto">
          <a:xfrm>
            <a:off x="7546558" y="1761019"/>
            <a:ext cx="1852121"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Requirements</a:t>
            </a:r>
          </a:p>
        </p:txBody>
      </p:sp>
      <p:sp>
        <p:nvSpPr>
          <p:cNvPr id="14" name="Oval 13">
            <a:extLst>
              <a:ext uri="{FF2B5EF4-FFF2-40B4-BE49-F238E27FC236}">
                <a16:creationId xmlns:a16="http://schemas.microsoft.com/office/drawing/2014/main" id="{B55525B9-4533-40C0-AB61-9EC2647EE214}"/>
              </a:ext>
            </a:extLst>
          </p:cNvPr>
          <p:cNvSpPr/>
          <p:nvPr/>
        </p:nvSpPr>
        <p:spPr bwMode="auto">
          <a:xfrm>
            <a:off x="2351994" y="3953216"/>
            <a:ext cx="457881" cy="371134"/>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11777D1-4AB7-4E19-B42F-452F0AD75AD6}"/>
              </a:ext>
            </a:extLst>
          </p:cNvPr>
          <p:cNvSpPr/>
          <p:nvPr/>
        </p:nvSpPr>
        <p:spPr bwMode="auto">
          <a:xfrm>
            <a:off x="6594325" y="3918094"/>
            <a:ext cx="457881" cy="40625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Speech Bubble: Rectangle 15">
            <a:extLst>
              <a:ext uri="{FF2B5EF4-FFF2-40B4-BE49-F238E27FC236}">
                <a16:creationId xmlns:a16="http://schemas.microsoft.com/office/drawing/2014/main" id="{288FF18B-D12D-4C75-95E6-D449E04CE6EB}"/>
              </a:ext>
            </a:extLst>
          </p:cNvPr>
          <p:cNvSpPr/>
          <p:nvPr/>
        </p:nvSpPr>
        <p:spPr bwMode="auto">
          <a:xfrm>
            <a:off x="5131290" y="5323369"/>
            <a:ext cx="1852121" cy="520739"/>
          </a:xfrm>
          <a:prstGeom prst="wedgeRectCallout">
            <a:avLst>
              <a:gd name="adj1" fmla="val 36575"/>
              <a:gd name="adj2" fmla="val -13674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Parking Lot</a:t>
            </a:r>
          </a:p>
        </p:txBody>
      </p:sp>
      <p:sp>
        <p:nvSpPr>
          <p:cNvPr id="17" name="Speech Bubble: Rectangle 16">
            <a:extLst>
              <a:ext uri="{FF2B5EF4-FFF2-40B4-BE49-F238E27FC236}">
                <a16:creationId xmlns:a16="http://schemas.microsoft.com/office/drawing/2014/main" id="{B9E8BF6D-2C6C-4611-BE4A-B5DDEA0C2BD9}"/>
              </a:ext>
            </a:extLst>
          </p:cNvPr>
          <p:cNvSpPr/>
          <p:nvPr/>
        </p:nvSpPr>
        <p:spPr bwMode="auto">
          <a:xfrm>
            <a:off x="2591367" y="3877221"/>
            <a:ext cx="1852121" cy="520739"/>
          </a:xfrm>
          <a:prstGeom prst="wedgeRectCallout">
            <a:avLst>
              <a:gd name="adj1" fmla="val 54575"/>
              <a:gd name="adj2" fmla="val -16967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Current State</a:t>
            </a:r>
          </a:p>
        </p:txBody>
      </p:sp>
      <p:sp>
        <p:nvSpPr>
          <p:cNvPr id="18" name="Speech Bubble: Rectangle 17">
            <a:extLst>
              <a:ext uri="{FF2B5EF4-FFF2-40B4-BE49-F238E27FC236}">
                <a16:creationId xmlns:a16="http://schemas.microsoft.com/office/drawing/2014/main" id="{854888EE-E2CB-480E-AAA6-CA0A074F3ADC}"/>
              </a:ext>
            </a:extLst>
          </p:cNvPr>
          <p:cNvSpPr/>
          <p:nvPr/>
        </p:nvSpPr>
        <p:spPr bwMode="auto">
          <a:xfrm>
            <a:off x="10156407" y="3154889"/>
            <a:ext cx="1852121" cy="520739"/>
          </a:xfrm>
          <a:prstGeom prst="wedgeRectCallout">
            <a:avLst>
              <a:gd name="adj1" fmla="val -42366"/>
              <a:gd name="adj2" fmla="val 1531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Future State</a:t>
            </a:r>
          </a:p>
        </p:txBody>
      </p:sp>
      <p:sp>
        <p:nvSpPr>
          <p:cNvPr id="19" name="Speech Bubble: Rectangle 18">
            <a:extLst>
              <a:ext uri="{FF2B5EF4-FFF2-40B4-BE49-F238E27FC236}">
                <a16:creationId xmlns:a16="http://schemas.microsoft.com/office/drawing/2014/main" id="{AE870E21-6868-4646-9918-AB37B89F56BC}"/>
              </a:ext>
            </a:extLst>
          </p:cNvPr>
          <p:cNvSpPr/>
          <p:nvPr/>
        </p:nvSpPr>
        <p:spPr bwMode="auto">
          <a:xfrm>
            <a:off x="1308816" y="1628722"/>
            <a:ext cx="1852121" cy="520739"/>
          </a:xfrm>
          <a:prstGeom prst="wedgeRectCallout">
            <a:avLst>
              <a:gd name="adj1" fmla="val -43395"/>
              <a:gd name="adj2" fmla="val 11201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Plan</a:t>
            </a:r>
          </a:p>
        </p:txBody>
      </p:sp>
      <p:sp>
        <p:nvSpPr>
          <p:cNvPr id="20" name="Speech Bubble: Rectangle 19">
            <a:extLst>
              <a:ext uri="{FF2B5EF4-FFF2-40B4-BE49-F238E27FC236}">
                <a16:creationId xmlns:a16="http://schemas.microsoft.com/office/drawing/2014/main" id="{BCB40A22-374F-425E-A0AD-A2ECBF6B751C}"/>
              </a:ext>
            </a:extLst>
          </p:cNvPr>
          <p:cNvSpPr/>
          <p:nvPr/>
        </p:nvSpPr>
        <p:spPr bwMode="auto">
          <a:xfrm>
            <a:off x="170579" y="3675628"/>
            <a:ext cx="1852121" cy="520739"/>
          </a:xfrm>
          <a:prstGeom prst="wedgeRectCallout">
            <a:avLst>
              <a:gd name="adj1" fmla="val -453"/>
              <a:gd name="adj2" fmla="val 10652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Next Steps</a:t>
            </a:r>
          </a:p>
        </p:txBody>
      </p:sp>
      <p:sp>
        <p:nvSpPr>
          <p:cNvPr id="21" name="Oval 20">
            <a:extLst>
              <a:ext uri="{FF2B5EF4-FFF2-40B4-BE49-F238E27FC236}">
                <a16:creationId xmlns:a16="http://schemas.microsoft.com/office/drawing/2014/main" id="{7BFC37E3-A499-4437-8836-F342C2DDCCE6}"/>
              </a:ext>
            </a:extLst>
          </p:cNvPr>
          <p:cNvSpPr/>
          <p:nvPr/>
        </p:nvSpPr>
        <p:spPr bwMode="auto">
          <a:xfrm>
            <a:off x="9138793" y="2480114"/>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12E54CB-C576-4D60-A437-6A9E7ED12C45}"/>
              </a:ext>
            </a:extLst>
          </p:cNvPr>
          <p:cNvSpPr/>
          <p:nvPr/>
        </p:nvSpPr>
        <p:spPr bwMode="auto">
          <a:xfrm>
            <a:off x="8494921" y="5065381"/>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60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2"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2"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2"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3" grpId="0" animBg="1"/>
      <p:bldP spid="13" grpId="1" animBg="1"/>
      <p:bldP spid="13"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E800A-07A3-415A-B987-BE640E8857BD}"/>
              </a:ext>
            </a:extLst>
          </p:cNvPr>
          <p:cNvSpPr>
            <a:spLocks noGrp="1"/>
          </p:cNvSpPr>
          <p:nvPr>
            <p:ph type="body" sz="quarter" idx="15"/>
          </p:nvPr>
        </p:nvSpPr>
        <p:spPr>
          <a:xfrm>
            <a:off x="396092" y="2857238"/>
            <a:ext cx="9442851" cy="766329"/>
          </a:xfrm>
        </p:spPr>
        <p:txBody>
          <a:bodyPr/>
          <a:lstStyle/>
          <a:p>
            <a:r>
              <a:rPr lang="en-US" dirty="0"/>
              <a:t>Contoso Sports League Association</a:t>
            </a:r>
          </a:p>
        </p:txBody>
      </p:sp>
    </p:spTree>
    <p:extLst>
      <p:ext uri="{BB962C8B-B14F-4D97-AF65-F5344CB8AC3E}">
        <p14:creationId xmlns:p14="http://schemas.microsoft.com/office/powerpoint/2010/main" val="9488261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situation</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r>
              <a:rPr lang="en-US" dirty="0"/>
              <a:t>Contoso Sports League Association is one of the worlds largest sports franchises</a:t>
            </a:r>
          </a:p>
          <a:p>
            <a:endParaRPr lang="en-US" dirty="0"/>
          </a:p>
          <a:p>
            <a:r>
              <a:rPr lang="en-US" dirty="0"/>
              <a:t>They run a highly successful e-commerce website</a:t>
            </a:r>
          </a:p>
          <a:p>
            <a:endParaRPr lang="en-US" dirty="0"/>
          </a:p>
          <a:p>
            <a:r>
              <a:rPr lang="en-US" dirty="0"/>
              <a:t>Have back-end website to support call center</a:t>
            </a:r>
          </a:p>
          <a:p>
            <a:endParaRPr lang="en-US" dirty="0"/>
          </a:p>
          <a:p>
            <a:r>
              <a:rPr lang="en-US" dirty="0"/>
              <a:t>Need to maintain PCI DSS Level 1 compliance</a:t>
            </a:r>
          </a:p>
        </p:txBody>
      </p:sp>
      <p:pic>
        <p:nvPicPr>
          <p:cNvPr id="5" name="Picture 4">
            <a:extLst>
              <a:ext uri="{FF2B5EF4-FFF2-40B4-BE49-F238E27FC236}">
                <a16:creationId xmlns:a16="http://schemas.microsoft.com/office/drawing/2014/main" id="{CB8ED10B-1034-4F65-83CE-F9D4B636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321609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needs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lnSpcReduction="10000"/>
          </a:bodyPr>
          <a:lstStyle/>
          <a:p>
            <a:r>
              <a:rPr lang="en-US" dirty="0"/>
              <a:t>Migrate existing solution into PaaS services</a:t>
            </a:r>
          </a:p>
          <a:p>
            <a:endParaRPr lang="en-US" dirty="0"/>
          </a:p>
          <a:p>
            <a:r>
              <a:rPr lang="en-US" dirty="0"/>
              <a:t>Ensure data privacy and protection</a:t>
            </a:r>
          </a:p>
          <a:p>
            <a:endParaRPr lang="en-US" dirty="0"/>
          </a:p>
          <a:p>
            <a:r>
              <a:rPr lang="en-US" dirty="0"/>
              <a:t>Provide better management of usernames and passwords</a:t>
            </a:r>
          </a:p>
          <a:p>
            <a:endParaRPr lang="en-US" dirty="0"/>
          </a:p>
          <a:p>
            <a:r>
              <a:rPr lang="en-US" dirty="0"/>
              <a:t>Add failover capabilities</a:t>
            </a:r>
          </a:p>
          <a:p>
            <a:endParaRPr lang="en-US" dirty="0"/>
          </a:p>
          <a:p>
            <a:r>
              <a:rPr lang="en-US" dirty="0"/>
              <a:t>Enhance application functionality with serverless cloud services</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1169629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objections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85000" lnSpcReduction="10000"/>
          </a:bodyPr>
          <a:lstStyle/>
          <a:p>
            <a:pPr marL="171450" indent="-171450"/>
            <a:r>
              <a:rPr lang="en-US" dirty="0"/>
              <a:t>Can we provide a solution that scales to meet our public demand, but is also secure for use by our call center and backend services?</a:t>
            </a:r>
          </a:p>
          <a:p>
            <a:endParaRPr lang="en-US" dirty="0"/>
          </a:p>
          <a:p>
            <a:r>
              <a:rPr lang="en-US" dirty="0"/>
              <a:t>What options are available for performance monitoring?</a:t>
            </a:r>
          </a:p>
          <a:p>
            <a:endParaRPr lang="en-US" dirty="0"/>
          </a:p>
          <a:p>
            <a:r>
              <a:rPr lang="en-US" dirty="0"/>
              <a:t>How can Azure Trust Center help with PCI compliance?</a:t>
            </a:r>
          </a:p>
          <a:p>
            <a:endParaRPr lang="en-US" dirty="0"/>
          </a:p>
          <a:p>
            <a:r>
              <a:rPr lang="en-US" dirty="0"/>
              <a:t>Is it possible </a:t>
            </a:r>
            <a:r>
              <a:rPr lang="en-US"/>
              <a:t>to automatically failover </a:t>
            </a:r>
            <a:r>
              <a:rPr lang="en-US" dirty="0"/>
              <a:t>the database without having to update connection settings in our applications?</a:t>
            </a:r>
          </a:p>
          <a:p>
            <a:endParaRPr lang="en-US" dirty="0"/>
          </a:p>
          <a:p>
            <a:r>
              <a:rPr lang="en-US" dirty="0"/>
              <a:t>Can we conduct audits and penetration testing against an Azure data center?</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20723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19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To experience the Azure value proposition the way most customer’s do: by creating a solution in Azure, going from requirements to design to working solution without getting overly technical.</a:t>
            </a:r>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5074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In this workshop, you will participate in an Architecture Design Session (ADS), so you get to experience the key steps in the design process. You will then review an implementation of one possible solution to the customer requirements presented in the ADS, providing you with hands-on knowledge of how Azure delivers value to customers.</a:t>
            </a:r>
          </a:p>
        </p:txBody>
      </p:sp>
    </p:spTree>
    <p:extLst>
      <p:ext uri="{BB962C8B-B14F-4D97-AF65-F5344CB8AC3E}">
        <p14:creationId xmlns:p14="http://schemas.microsoft.com/office/powerpoint/2010/main" val="390096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Understanding the Azure value proposition</a:t>
            </a:r>
          </a:p>
        </p:txBody>
      </p:sp>
      <p:pic>
        <p:nvPicPr>
          <p:cNvPr id="4" name="picture">
            <a:extLst>
              <a:ext uri="{FF2B5EF4-FFF2-40B4-BE49-F238E27FC236}">
                <a16:creationId xmlns:a16="http://schemas.microsoft.com/office/drawing/2014/main" id="{E863B4F7-C282-4168-ACDD-E4941386F333}"/>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63102" y="1932232"/>
            <a:ext cx="10865795" cy="3506042"/>
          </a:xfrm>
          <a:prstGeom prst="rect">
            <a:avLst/>
          </a:prstGeom>
        </p:spPr>
      </p:pic>
    </p:spTree>
    <p:extLst>
      <p:ext uri="{BB962C8B-B14F-4D97-AF65-F5344CB8AC3E}">
        <p14:creationId xmlns:p14="http://schemas.microsoft.com/office/powerpoint/2010/main" val="88834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Why Microsoft Azure?</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If we define a value proposition as the benefits a customer gains from your products and services then…</a:t>
            </a:r>
          </a:p>
          <a:p>
            <a:pPr marL="0" indent="0">
              <a:buNone/>
            </a:pPr>
            <a:endParaRPr lang="en-US" dirty="0"/>
          </a:p>
          <a:p>
            <a:pPr marL="0" indent="0">
              <a:buNone/>
            </a:pPr>
            <a:r>
              <a:rPr lang="en-US" dirty="0"/>
              <a:t>The Azure value proposition is </a:t>
            </a:r>
            <a:r>
              <a:rPr lang="en-US"/>
              <a:t>that it </a:t>
            </a:r>
            <a:r>
              <a:rPr lang="en-US" dirty="0"/>
              <a:t>enables organization to remain focused </a:t>
            </a:r>
            <a:r>
              <a:rPr lang="en-US"/>
              <a:t>on delivering on their </a:t>
            </a:r>
            <a:r>
              <a:rPr lang="en-US" dirty="0"/>
              <a:t>value proposition.</a:t>
            </a:r>
          </a:p>
          <a:p>
            <a:pPr marL="0" indent="0">
              <a:buNone/>
            </a:pPr>
            <a:endParaRPr lang="en-US" dirty="0"/>
          </a:p>
        </p:txBody>
      </p:sp>
    </p:spTree>
    <p:extLst>
      <p:ext uri="{BB962C8B-B14F-4D97-AF65-F5344CB8AC3E}">
        <p14:creationId xmlns:p14="http://schemas.microsoft.com/office/powerpoint/2010/main" val="288297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3CC4E-5072-4F11-ABE0-1408AAD2C74E}"/>
              </a:ext>
            </a:extLst>
          </p:cNvPr>
          <p:cNvSpPr>
            <a:spLocks noGrp="1"/>
          </p:cNvSpPr>
          <p:nvPr>
            <p:ph type="body" sz="quarter" idx="15"/>
          </p:nvPr>
        </p:nvSpPr>
        <p:spPr>
          <a:xfrm>
            <a:off x="396092" y="2857238"/>
            <a:ext cx="7431171" cy="766329"/>
          </a:xfrm>
        </p:spPr>
        <p:txBody>
          <a:bodyPr/>
          <a:lstStyle/>
          <a:p>
            <a:r>
              <a:rPr lang="en-US" dirty="0"/>
              <a:t>Architecture Design Session</a:t>
            </a:r>
          </a:p>
        </p:txBody>
      </p:sp>
    </p:spTree>
    <p:extLst>
      <p:ext uri="{BB962C8B-B14F-4D97-AF65-F5344CB8AC3E}">
        <p14:creationId xmlns:p14="http://schemas.microsoft.com/office/powerpoint/2010/main" val="24939686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2400657"/>
          </a:xfrm>
        </p:spPr>
        <p:txBody>
          <a:bodyPr/>
          <a:lstStyle/>
          <a:p>
            <a:r>
              <a:rPr lang="en-US" sz="2400"/>
              <a:t>An Architecture Design Session (ADS) is a </a:t>
            </a:r>
            <a:r>
              <a:rPr lang="en-US" sz="2400" b="1"/>
              <a:t>one- to multi-day </a:t>
            </a:r>
            <a:r>
              <a:rPr lang="en-US" sz="2400"/>
              <a:t>engagement driven by technical sales that maps technical solutions to customer opportunities.</a:t>
            </a:r>
          </a:p>
        </p:txBody>
      </p:sp>
      <p:sp>
        <p:nvSpPr>
          <p:cNvPr id="4" name="Title 3"/>
          <p:cNvSpPr>
            <a:spLocks noGrp="1"/>
          </p:cNvSpPr>
          <p:nvPr>
            <p:ph type="title"/>
          </p:nvPr>
        </p:nvSpPr>
        <p:spPr/>
        <p:txBody>
          <a:bodyPr/>
          <a:lstStyle/>
          <a:p>
            <a:r>
              <a:rPr lang="en-US"/>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DF06C-21AE-4A7F-8D17-18134B8534D4}"/>
              </a:ext>
            </a:extLst>
          </p:cNvPr>
          <p:cNvSpPr>
            <a:spLocks noGrp="1"/>
          </p:cNvSpPr>
          <p:nvPr>
            <p:ph type="body" sz="quarter" idx="10"/>
          </p:nvPr>
        </p:nvSpPr>
        <p:spPr>
          <a:xfrm>
            <a:off x="269239" y="1534331"/>
            <a:ext cx="5452870" cy="4321183"/>
          </a:xfrm>
        </p:spPr>
        <p:txBody>
          <a:bodyPr/>
          <a:lstStyle/>
          <a:p>
            <a:r>
              <a:rPr lang="en-US" sz="2400"/>
              <a:t>How often do you deliver an ADS?</a:t>
            </a:r>
          </a:p>
          <a:p>
            <a:endParaRPr lang="en-US" sz="2400"/>
          </a:p>
          <a:p>
            <a:r>
              <a:rPr lang="en-US" sz="2400"/>
              <a:t>How do you prepare for an ADS? </a:t>
            </a:r>
          </a:p>
          <a:p>
            <a:endParaRPr lang="en-US" sz="2400"/>
          </a:p>
          <a:p>
            <a:r>
              <a:rPr lang="en-US" sz="2400"/>
              <a:t>How much information do you typically have when you walk into and ADS session? </a:t>
            </a:r>
          </a:p>
          <a:p>
            <a:endParaRPr lang="en-US" sz="2400"/>
          </a:p>
          <a:p>
            <a:r>
              <a:rPr lang="en-US" sz="2400"/>
              <a:t>How do you know if an ADS has been successful? </a:t>
            </a:r>
          </a:p>
        </p:txBody>
      </p:sp>
      <p:sp>
        <p:nvSpPr>
          <p:cNvPr id="3" name="Title 2">
            <a:extLst>
              <a:ext uri="{FF2B5EF4-FFF2-40B4-BE49-F238E27FC236}">
                <a16:creationId xmlns:a16="http://schemas.microsoft.com/office/drawing/2014/main" id="{AEA8F35B-F1D8-4AA1-9306-50283DBAA056}"/>
              </a:ext>
            </a:extLst>
          </p:cNvPr>
          <p:cNvSpPr>
            <a:spLocks noGrp="1"/>
          </p:cNvSpPr>
          <p:nvPr>
            <p:ph type="title"/>
          </p:nvPr>
        </p:nvSpPr>
        <p:spPr/>
        <p:txBody>
          <a:bodyPr/>
          <a:lstStyle/>
          <a:p>
            <a:r>
              <a:rPr lang="en-US"/>
              <a:t>Your ADS experiences</a:t>
            </a:r>
          </a:p>
        </p:txBody>
      </p:sp>
      <p:pic>
        <p:nvPicPr>
          <p:cNvPr id="5" name="Picture 4">
            <a:extLst>
              <a:ext uri="{FF2B5EF4-FFF2-40B4-BE49-F238E27FC236}">
                <a16:creationId xmlns:a16="http://schemas.microsoft.com/office/drawing/2014/main" id="{08217708-1D24-413C-8B20-8FF6D0C558DC}"/>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t="4983" r="6834" b="12791"/>
          <a:stretch/>
        </p:blipFill>
        <p:spPr>
          <a:xfrm>
            <a:off x="6012205" y="0"/>
            <a:ext cx="6179795" cy="6858000"/>
          </a:xfrm>
          <a:prstGeom prst="rect">
            <a:avLst/>
          </a:prstGeom>
        </p:spPr>
      </p:pic>
    </p:spTree>
    <p:extLst>
      <p:ext uri="{BB962C8B-B14F-4D97-AF65-F5344CB8AC3E}">
        <p14:creationId xmlns:p14="http://schemas.microsoft.com/office/powerpoint/2010/main" val="1575372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1652520"/>
            <a:ext cx="4795873" cy="4173450"/>
          </a:xfrm>
        </p:spPr>
        <p:txBody>
          <a:bodyPr/>
          <a:lstStyle/>
          <a:p>
            <a:r>
              <a:rPr lang="en-US" sz="2400" spc="0">
                <a:latin typeface="+mn-lt"/>
                <a:cs typeface="+mn-cs"/>
              </a:rPr>
              <a:t>The goal for the customer, is to get a solution designed and deployed. </a:t>
            </a:r>
            <a:br>
              <a:rPr lang="en-US" sz="2400" spc="0">
                <a:latin typeface="+mn-lt"/>
                <a:cs typeface="+mn-cs"/>
              </a:rPr>
            </a:br>
            <a:br>
              <a:rPr lang="en-US" sz="2400" spc="0">
                <a:latin typeface="+mn-lt"/>
                <a:cs typeface="+mn-cs"/>
              </a:rPr>
            </a:br>
            <a:r>
              <a:rPr lang="en-US" sz="2400" spc="0">
                <a:latin typeface="+mn-lt"/>
                <a:cs typeface="+mn-cs"/>
              </a:rPr>
              <a:t>Increasing Azure consumption is the Microsoft goal. </a:t>
            </a:r>
            <a:br>
              <a:rPr lang="en-US" sz="2400" spc="0">
                <a:latin typeface="+mn-lt"/>
                <a:cs typeface="+mn-cs"/>
              </a:rPr>
            </a:br>
            <a:br>
              <a:rPr lang="en-US" sz="2400" spc="0">
                <a:latin typeface="+mn-lt"/>
                <a:cs typeface="+mn-cs"/>
              </a:rPr>
            </a:br>
            <a:r>
              <a:rPr lang="en-US" sz="2400" spc="0">
                <a:latin typeface="+mn-lt"/>
                <a:cs typeface="+mn-cs"/>
              </a:rPr>
              <a:t>The ADS supports both goals, either via a pilot or direct production implementation, or through projects that de-risk critical aspects along the way.</a:t>
            </a: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98783"/>
            <a:ext cx="5453954" cy="128432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a:t>What are the</a:t>
            </a:r>
          </a:p>
          <a:p>
            <a:r>
              <a:rPr lang="en-US" sz="397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979</Words>
  <Application>Microsoft Office PowerPoint</Application>
  <PresentationFormat>Widescreen</PresentationFormat>
  <Paragraphs>173</Paragraphs>
  <Slides>16</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Segoe UI</vt:lpstr>
      <vt:lpstr>Segoe UI Semibold</vt:lpstr>
      <vt:lpstr>Wingdings</vt:lpstr>
      <vt:lpstr>Office Theme</vt:lpstr>
      <vt:lpstr>1_Office Theme</vt:lpstr>
      <vt:lpstr>PowerPoint Presentation</vt:lpstr>
      <vt:lpstr>Purpose</vt:lpstr>
      <vt:lpstr>Abstract</vt:lpstr>
      <vt:lpstr>Understanding the Azure value proposition</vt:lpstr>
      <vt:lpstr>Why Microsoft Azure?</vt:lpstr>
      <vt:lpstr>PowerPoint Presentation</vt:lpstr>
      <vt:lpstr>What is an ADS? </vt:lpstr>
      <vt:lpstr>Your ADS experiences</vt:lpstr>
      <vt:lpstr>The goal for the customer, is to get a solution designed and deployed.   Increasing Azure consumption is the Microsoft goal.   The ADS supports both goals, either via a pilot or direct production implementation, or through projects that de-risk critical aspects along the way.</vt:lpstr>
      <vt:lpstr>Example ADS activities including pre &amp; post work </vt:lpstr>
      <vt:lpstr>Proven practice whiteboard layout</vt:lpstr>
      <vt:lpstr>PowerPoint Presentation</vt:lpstr>
      <vt:lpstr>Customer situation</vt:lpstr>
      <vt:lpstr>Customer needs</vt:lpstr>
      <vt:lpstr>Customer objections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Bunting</dc:creator>
  <cp:lastModifiedBy>Kyle Bunting</cp:lastModifiedBy>
  <cp:revision>18</cp:revision>
  <dcterms:created xsi:type="dcterms:W3CDTF">2019-10-16T12:30:37Z</dcterms:created>
  <dcterms:modified xsi:type="dcterms:W3CDTF">2019-10-16T15:15:37Z</dcterms:modified>
</cp:coreProperties>
</file>